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09" r:id="rId3"/>
    <p:sldId id="1023" r:id="rId4"/>
    <p:sldId id="1011" r:id="rId5"/>
    <p:sldId id="1012" r:id="rId6"/>
    <p:sldId id="1024" r:id="rId7"/>
    <p:sldId id="1013" r:id="rId8"/>
    <p:sldId id="1014" r:id="rId9"/>
    <p:sldId id="1028" r:id="rId10"/>
    <p:sldId id="1016" r:id="rId11"/>
    <p:sldId id="1025" r:id="rId12"/>
    <p:sldId id="1026" r:id="rId13"/>
    <p:sldId id="1017" r:id="rId14"/>
    <p:sldId id="1027" r:id="rId15"/>
    <p:sldId id="1018" r:id="rId16"/>
    <p:sldId id="1019" r:id="rId17"/>
    <p:sldId id="1022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9" d="100"/>
          <a:sy n="109" d="100"/>
        </p:scale>
        <p:origin x="59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Review  Module  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Unit1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57306"/>
            <a:ext cx="11485848" cy="498598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四、按要求完成下列各题。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 exercise every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en-US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2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walk to school yesterday?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89286"/>
            <a:ext cx="11485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Do you do exercise every morning?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403714"/>
            <a:ext cx="11485848" cy="1949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sz="2700" dirty="0">
                <a:cs typeface="Times New Roman" panose="02020603050405020304" pitchFamily="18" charset="0"/>
              </a:rPr>
              <a:t>含有实义动词的陈述句变一般疑问句，要用助动词；此处主语是第一人称</a:t>
            </a:r>
            <a:r>
              <a:rPr lang="en-US" altLang="zh-CN" sz="2700" dirty="0">
                <a:cs typeface="Times New Roman" panose="02020603050405020304" pitchFamily="18" charset="0"/>
              </a:rPr>
              <a:t>I,</a:t>
            </a:r>
            <a:r>
              <a:rPr lang="zh-CN" altLang="zh-CN" sz="2700" dirty="0">
                <a:cs typeface="Times New Roman" panose="02020603050405020304" pitchFamily="18" charset="0"/>
              </a:rPr>
              <a:t>要在句子前面加助动词</a:t>
            </a:r>
            <a:r>
              <a:rPr lang="en-US" altLang="zh-CN" sz="2700" dirty="0">
                <a:cs typeface="Times New Roman" panose="02020603050405020304" pitchFamily="18" charset="0"/>
              </a:rPr>
              <a:t>Do,</a:t>
            </a:r>
            <a:r>
              <a:rPr lang="zh-CN" altLang="zh-CN" sz="2700" dirty="0">
                <a:cs typeface="Times New Roman" panose="02020603050405020304" pitchFamily="18" charset="0"/>
              </a:rPr>
              <a:t>同时将主语</a:t>
            </a:r>
            <a:r>
              <a:rPr lang="en-US" altLang="zh-CN" sz="2700" dirty="0">
                <a:cs typeface="Times New Roman" panose="02020603050405020304" pitchFamily="18" charset="0"/>
              </a:rPr>
              <a:t>I</a:t>
            </a:r>
            <a:r>
              <a:rPr lang="zh-CN" altLang="zh-CN" sz="2700" dirty="0">
                <a:cs typeface="Times New Roman" panose="02020603050405020304" pitchFamily="18" charset="0"/>
              </a:rPr>
              <a:t>改为第二人称</a:t>
            </a:r>
            <a:r>
              <a:rPr lang="en-US" altLang="zh-CN" sz="2700" dirty="0">
                <a:cs typeface="Times New Roman" panose="02020603050405020304" pitchFamily="18" charset="0"/>
              </a:rPr>
              <a:t>you</a:t>
            </a:r>
            <a:r>
              <a:rPr lang="zh-CN" altLang="zh-CN" sz="2700" dirty="0">
                <a:cs typeface="Times New Roman" panose="02020603050405020304" pitchFamily="18" charset="0"/>
              </a:rPr>
              <a:t>。故答案为：</a:t>
            </a:r>
            <a:r>
              <a:rPr lang="en-US" altLang="zh-CN" sz="2700" dirty="0">
                <a:cs typeface="Times New Roman" panose="02020603050405020304" pitchFamily="18" charset="0"/>
              </a:rPr>
              <a:t>Do you do exercise every morning?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65580"/>
            <a:ext cx="11485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No, I/we didn’t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5371959"/>
            <a:ext cx="11485848" cy="1259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700" dirty="0">
                <a:cs typeface="Times New Roman" panose="02020603050405020304" pitchFamily="18" charset="0"/>
              </a:rPr>
              <a:t>这是助动词</a:t>
            </a:r>
            <a:r>
              <a:rPr lang="en-US" altLang="zh-CN" sz="2700" dirty="0">
                <a:cs typeface="Times New Roman" panose="02020603050405020304" pitchFamily="18" charset="0"/>
              </a:rPr>
              <a:t>did</a:t>
            </a:r>
            <a:r>
              <a:rPr lang="zh-CN" altLang="zh-CN" sz="2700" dirty="0">
                <a:cs typeface="Times New Roman" panose="02020603050405020304" pitchFamily="18" charset="0"/>
              </a:rPr>
              <a:t>开头的一般疑问句，主语是第二人称</a:t>
            </a:r>
            <a:r>
              <a:rPr lang="en-US" altLang="zh-CN" sz="2700" dirty="0">
                <a:cs typeface="Times New Roman" panose="02020603050405020304" pitchFamily="18" charset="0"/>
              </a:rPr>
              <a:t>you,</a:t>
            </a:r>
            <a:r>
              <a:rPr lang="zh-CN" altLang="zh-CN" sz="2700" dirty="0">
                <a:cs typeface="Times New Roman" panose="02020603050405020304" pitchFamily="18" charset="0"/>
              </a:rPr>
              <a:t>否定回答为</a:t>
            </a:r>
            <a:r>
              <a:rPr lang="en-US" altLang="zh-CN" sz="2700" dirty="0">
                <a:cs typeface="Times New Roman" panose="02020603050405020304" pitchFamily="18" charset="0"/>
              </a:rPr>
              <a:t>“No, </a:t>
            </a:r>
            <a:r>
              <a:rPr lang="zh-CN" altLang="zh-CN" sz="2700" dirty="0">
                <a:cs typeface="Times New Roman" panose="02020603050405020304" pitchFamily="18" charset="0"/>
              </a:rPr>
              <a:t>主语＋</a:t>
            </a:r>
            <a:r>
              <a:rPr lang="en-US" altLang="zh-CN" sz="2700" dirty="0">
                <a:cs typeface="Times New Roman" panose="02020603050405020304" pitchFamily="18" charset="0"/>
              </a:rPr>
              <a:t>didn’t</a:t>
            </a:r>
            <a:r>
              <a:rPr lang="en-US" altLang="zh-CN" sz="2700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700" dirty="0">
                <a:cs typeface="Times New Roman" panose="02020603050405020304" pitchFamily="18" charset="0"/>
              </a:rPr>
              <a:t>，主语</a:t>
            </a:r>
            <a:r>
              <a:rPr lang="en-US" altLang="zh-CN" sz="2700" dirty="0">
                <a:cs typeface="Times New Roman" panose="02020603050405020304" pitchFamily="18" charset="0"/>
              </a:rPr>
              <a:t>you</a:t>
            </a:r>
            <a:r>
              <a:rPr lang="zh-CN" altLang="zh-CN" sz="2700" dirty="0">
                <a:cs typeface="Times New Roman" panose="02020603050405020304" pitchFamily="18" charset="0"/>
              </a:rPr>
              <a:t>要改为第一人称。故答案为：</a:t>
            </a:r>
            <a:r>
              <a:rPr lang="en-US" altLang="zh-CN" sz="2700" dirty="0">
                <a:cs typeface="Times New Roman" panose="02020603050405020304" pitchFamily="18" charset="0"/>
              </a:rPr>
              <a:t>No, I/we didn’t</a:t>
            </a:r>
            <a:r>
              <a:rPr lang="en-US" altLang="zh-CN" sz="27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22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4298"/>
            <a:ext cx="11485848" cy="138499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does your school start?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点整来回答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790070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My/Our school starts at nine o’clock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60854" y="2479536"/>
            <a:ext cx="11485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问句中</a:t>
            </a:r>
            <a:r>
              <a:rPr lang="en-US" altLang="zh-CN" dirty="0">
                <a:cs typeface="Times New Roman" panose="02020603050405020304" pitchFamily="18" charset="0"/>
              </a:rPr>
              <a:t>What time</a:t>
            </a:r>
            <a:r>
              <a:rPr lang="zh-CN" altLang="zh-CN" dirty="0">
                <a:cs typeface="Times New Roman" panose="02020603050405020304" pitchFamily="18" charset="0"/>
              </a:rPr>
              <a:t>表示对时间的提问，根据括号内提示，学校在九点开始上课。主语</a:t>
            </a:r>
            <a:r>
              <a:rPr lang="en-US" altLang="zh-CN" dirty="0">
                <a:cs typeface="Times New Roman" panose="02020603050405020304" pitchFamily="18" charset="0"/>
              </a:rPr>
              <a:t>your school</a:t>
            </a:r>
            <a:r>
              <a:rPr lang="zh-CN" altLang="zh-CN" dirty="0">
                <a:cs typeface="Times New Roman" panose="02020603050405020304" pitchFamily="18" charset="0"/>
              </a:rPr>
              <a:t>要改为</a:t>
            </a:r>
            <a:r>
              <a:rPr lang="en-US" altLang="zh-CN" dirty="0">
                <a:cs typeface="Times New Roman" panose="02020603050405020304" pitchFamily="18" charset="0"/>
              </a:rPr>
              <a:t>my school</a:t>
            </a:r>
            <a:r>
              <a:rPr lang="zh-CN" altLang="zh-CN" dirty="0">
                <a:cs typeface="Times New Roman" panose="02020603050405020304" pitchFamily="18" charset="0"/>
              </a:rPr>
              <a:t>或者</a:t>
            </a:r>
            <a:r>
              <a:rPr lang="en-US" altLang="zh-CN" dirty="0">
                <a:cs typeface="Times New Roman" panose="02020603050405020304" pitchFamily="18" charset="0"/>
              </a:rPr>
              <a:t>our school, </a:t>
            </a:r>
            <a:r>
              <a:rPr lang="zh-CN" altLang="zh-CN" dirty="0">
                <a:cs typeface="Times New Roman" panose="02020603050405020304" pitchFamily="18" charset="0"/>
              </a:rPr>
              <a:t>主语是第三人称单数，谓语动词要用第三人称单数形式。故答案为：</a:t>
            </a:r>
            <a:r>
              <a:rPr lang="en-US" altLang="zh-CN" dirty="0">
                <a:cs typeface="Times New Roman" panose="02020603050405020304" pitchFamily="18" charset="0"/>
              </a:rPr>
              <a:t>My/Our school starts at nine o’clock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67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5948"/>
            <a:ext cx="11485848" cy="130317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023344"/>
            <a:ext cx="11485847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Where did you go yesterday?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3" y="2693819"/>
            <a:ext cx="1148584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画线部分为地点，对地点提问要用疑问词</a:t>
            </a:r>
            <a:r>
              <a:rPr lang="en-US" altLang="zh-CN">
                <a:cs typeface="Times New Roman" panose="02020603050405020304" pitchFamily="18" charset="0"/>
              </a:rPr>
              <a:t>where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r>
              <a:rPr lang="en-US" altLang="zh-CN">
                <a:cs typeface="Times New Roman" panose="02020603050405020304" pitchFamily="18" charset="0"/>
              </a:rPr>
              <a:t>yesterday</a:t>
            </a:r>
            <a:r>
              <a:rPr lang="zh-CN" altLang="zh-CN">
                <a:cs typeface="Times New Roman" panose="02020603050405020304" pitchFamily="18" charset="0"/>
              </a:rPr>
              <a:t>表示过去时间，疑问词后要接助动词</a:t>
            </a:r>
            <a:r>
              <a:rPr lang="en-US" altLang="zh-CN">
                <a:cs typeface="Times New Roman" panose="02020603050405020304" pitchFamily="18" charset="0"/>
              </a:rPr>
              <a:t>did, went</a:t>
            </a:r>
            <a:r>
              <a:rPr lang="zh-CN" altLang="zh-CN">
                <a:cs typeface="Times New Roman" panose="02020603050405020304" pitchFamily="18" charset="0"/>
              </a:rPr>
              <a:t>要改为原形</a:t>
            </a:r>
            <a:r>
              <a:rPr lang="en-US" altLang="zh-CN">
                <a:cs typeface="Times New Roman" panose="02020603050405020304" pitchFamily="18" charset="0"/>
              </a:rPr>
              <a:t>go</a:t>
            </a:r>
            <a:r>
              <a:rPr lang="zh-CN" altLang="zh-CN">
                <a:cs typeface="Times New Roman" panose="02020603050405020304" pitchFamily="18" charset="0"/>
              </a:rPr>
              <a:t>。故答案为：</a:t>
            </a:r>
            <a:r>
              <a:rPr lang="en-US" altLang="zh-CN">
                <a:cs typeface="Times New Roman" panose="02020603050405020304" pitchFamily="18" charset="0"/>
              </a:rPr>
              <a:t>Where did you go yesterday?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2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五、从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方框中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an English boy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seven o’clock in the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has breakfast at eight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school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nine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doesn’t do morning exercises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plays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afternoon, he takes his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skips with his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goes home at three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reading books, he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nine o’clock in the evening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1412776"/>
            <a:ext cx="11368120" cy="130753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3494088" algn="l"/>
                <a:tab pos="8010525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starts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in the playground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goes to bed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en-US" altLang="zh-CN" b="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3494088" algn="l"/>
                <a:tab pos="8010525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gets up</a:t>
            </a:r>
            <a:r>
              <a:rPr lang="zh-CN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skipping rope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19342" y="280639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911630" y="34391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47270" y="40943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493686" y="47251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636766" y="53529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71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早上七点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通常是起床时间，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gets up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043596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cs typeface="Times New Roman" panose="02020603050405020304" pitchFamily="18" charset="0"/>
              </a:rPr>
              <a:t>九</a:t>
            </a:r>
            <a:r>
              <a:rPr lang="zh-CN" altLang="zh-CN">
                <a:cs typeface="Times New Roman" panose="02020603050405020304" pitchFamily="18" charset="0"/>
              </a:rPr>
              <a:t>点学校开始上课，</a:t>
            </a:r>
            <a:r>
              <a:rPr lang="en-US" altLang="zh-CN">
                <a:cs typeface="Times New Roman" panose="02020603050405020304" pitchFamily="18" charset="0"/>
              </a:rPr>
              <a:t>starts</a:t>
            </a:r>
            <a:r>
              <a:rPr lang="zh-CN" altLang="zh-CN"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开始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，故选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655496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cs typeface="Times New Roman" panose="02020603050405020304" pitchFamily="18" charset="0"/>
              </a:rPr>
              <a:t>plays</a:t>
            </a:r>
            <a:r>
              <a:rPr lang="zh-CN" altLang="zh-CN">
                <a:cs typeface="Times New Roman" panose="02020603050405020304" pitchFamily="18" charset="0"/>
              </a:rPr>
              <a:t>后需加地点，</a:t>
            </a:r>
            <a:r>
              <a:rPr lang="en-US" altLang="zh-CN">
                <a:cs typeface="Times New Roman" panose="02020603050405020304" pitchFamily="18" charset="0"/>
              </a:rPr>
              <a:t>in the playground</a:t>
            </a:r>
            <a:r>
              <a:rPr lang="zh-CN" altLang="zh-CN"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在操场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，故选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3306568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cs typeface="Times New Roman" panose="02020603050405020304" pitchFamily="18" charset="0"/>
              </a:rPr>
              <a:t>skips</a:t>
            </a:r>
            <a:r>
              <a:rPr lang="zh-CN" altLang="zh-CN">
                <a:cs typeface="Times New Roman" panose="02020603050405020304" pitchFamily="18" charset="0"/>
              </a:rPr>
              <a:t>提示拿的是跳绳，</a:t>
            </a:r>
            <a:r>
              <a:rPr lang="en-US" altLang="zh-CN">
                <a:cs typeface="Times New Roman" panose="02020603050405020304" pitchFamily="18" charset="0"/>
              </a:rPr>
              <a:t>skipping rope</a:t>
            </a:r>
            <a:r>
              <a:rPr lang="zh-CN" altLang="zh-CN"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跳绳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，故选</a:t>
            </a:r>
            <a:r>
              <a:rPr lang="en-US" altLang="zh-CN">
                <a:cs typeface="Times New Roman" panose="02020603050405020304" pitchFamily="18" charset="0"/>
              </a:rPr>
              <a:t>E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3934797"/>
            <a:ext cx="114858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pc="-100" smtClean="0">
                <a:cs typeface="Times New Roman" panose="02020603050405020304" pitchFamily="18" charset="0"/>
              </a:rPr>
              <a:t>5</a:t>
            </a:r>
            <a:r>
              <a:rPr lang="en-US" altLang="zh-CN" spc="-1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 smtClean="0">
                <a:cs typeface="Times New Roman" panose="02020603050405020304" pitchFamily="18" charset="0"/>
              </a:rPr>
              <a:t>晚上九点</a:t>
            </a:r>
            <a:r>
              <a:rPr lang="zh-CN" altLang="zh-CN" spc="-100">
                <a:cs typeface="Times New Roman" panose="02020603050405020304" pitchFamily="18" charset="0"/>
              </a:rPr>
              <a:t>看完书后通常是睡觉，</a:t>
            </a:r>
            <a:r>
              <a:rPr lang="en-US" altLang="zh-CN" spc="-100">
                <a:cs typeface="Times New Roman" panose="02020603050405020304" pitchFamily="18" charset="0"/>
              </a:rPr>
              <a:t>goes to bed</a:t>
            </a:r>
            <a:r>
              <a:rPr lang="zh-CN" altLang="zh-CN" spc="-100">
                <a:cs typeface="Times New Roman" panose="02020603050405020304" pitchFamily="18" charset="0"/>
              </a:rPr>
              <a:t>意为</a:t>
            </a:r>
            <a:r>
              <a:rPr lang="en-US" altLang="zh-CN" spc="-1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100">
                <a:cs typeface="Times New Roman" panose="02020603050405020304" pitchFamily="18" charset="0"/>
              </a:rPr>
              <a:t>上床睡觉</a:t>
            </a:r>
            <a:r>
              <a:rPr lang="en-US" altLang="zh-CN" spc="-1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>
                <a:cs typeface="Times New Roman" panose="02020603050405020304" pitchFamily="18" charset="0"/>
              </a:rPr>
              <a:t>，故选</a:t>
            </a:r>
            <a:r>
              <a:rPr lang="en-US" altLang="zh-CN" spc="-100">
                <a:cs typeface="Times New Roman" panose="02020603050405020304" pitchFamily="18" charset="0"/>
              </a:rPr>
              <a:t>C</a:t>
            </a:r>
            <a:r>
              <a:rPr lang="zh-CN" altLang="zh-CN" spc="-100"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92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1562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的聊天记录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692696"/>
            <a:ext cx="9615805" cy="796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906" y="1528284"/>
            <a:ext cx="3299042" cy="48662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5108" y="2129983"/>
            <a:ext cx="4483475" cy="443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88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091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is sitting at her desk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Amy’s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48534" y="1306264"/>
            <a:ext cx="20136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in her home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1784442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cs typeface="Times New Roman" panose="02020603050405020304" pitchFamily="18" charset="0"/>
              </a:rPr>
              <a:t>“I’m sitting at my desk in my home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可知，</a:t>
            </a:r>
            <a:r>
              <a:rPr lang="en-US" altLang="zh-CN" dirty="0"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cs typeface="Times New Roman" panose="02020603050405020304" pitchFamily="18" charset="0"/>
              </a:rPr>
              <a:t>现在在家，故填</a:t>
            </a:r>
            <a:r>
              <a:rPr lang="en-US" altLang="zh-CN" dirty="0">
                <a:cs typeface="Times New Roman" panose="02020603050405020304" pitchFamily="18" charset="0"/>
              </a:rPr>
              <a:t>in her home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14886" y="3233905"/>
            <a:ext cx="1122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friend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3703189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</a:t>
            </a:r>
            <a:r>
              <a:rPr lang="en-US" altLang="zh-CN">
                <a:cs typeface="Times New Roman" panose="02020603050405020304" pitchFamily="18" charset="0"/>
              </a:rPr>
              <a:t>“You have three good friends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They are Alice, Mary and Lucy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</a:t>
            </a:r>
            <a:r>
              <a:rPr lang="en-US" altLang="zh-CN">
                <a:cs typeface="Times New Roman" panose="02020603050405020304" pitchFamily="18" charset="0"/>
              </a:rPr>
              <a:t>Alice</a:t>
            </a:r>
            <a:r>
              <a:rPr lang="zh-CN" altLang="zh-CN">
                <a:cs typeface="Times New Roman" panose="02020603050405020304" pitchFamily="18" charset="0"/>
              </a:rPr>
              <a:t>是</a:t>
            </a:r>
            <a:r>
              <a:rPr lang="en-US" altLang="zh-CN">
                <a:cs typeface="Times New Roman" panose="02020603050405020304" pitchFamily="18" charset="0"/>
              </a:rPr>
              <a:t>Amy</a:t>
            </a:r>
            <a:r>
              <a:rPr lang="zh-CN" altLang="zh-CN">
                <a:cs typeface="Times New Roman" panose="02020603050405020304" pitchFamily="18" charset="0"/>
              </a:rPr>
              <a:t>的好朋友，故填</a:t>
            </a:r>
            <a:r>
              <a:rPr lang="en-US" altLang="zh-CN">
                <a:cs typeface="Times New Roman" panose="02020603050405020304" pitchFamily="18" charset="0"/>
              </a:rPr>
              <a:t>friend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663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colour of Amy’s schoolbag is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picture of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_______on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Amy’s schoolbag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Amy’s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51190" y="836712"/>
            <a:ext cx="1034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green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1386898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cs typeface="Times New Roman" panose="02020603050405020304" pitchFamily="18" charset="0"/>
              </a:rPr>
              <a:t>“You have a green schoolbag with a picture of a cat on it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可知，</a:t>
            </a:r>
            <a:r>
              <a:rPr lang="en-US" altLang="zh-CN" dirty="0"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cs typeface="Times New Roman" panose="02020603050405020304" pitchFamily="18" charset="0"/>
              </a:rPr>
              <a:t>的书包是绿色的，故填</a:t>
            </a:r>
            <a:r>
              <a:rPr lang="en-US" altLang="zh-CN" dirty="0">
                <a:cs typeface="Times New Roman" panose="02020603050405020304" pitchFamily="18" charset="0"/>
              </a:rPr>
              <a:t>green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34966" y="2780928"/>
            <a:ext cx="9124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 cat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3284984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</a:t>
            </a:r>
            <a:r>
              <a:rPr lang="en-US" altLang="zh-CN">
                <a:cs typeface="Times New Roman" panose="02020603050405020304" pitchFamily="18" charset="0"/>
              </a:rPr>
              <a:t>“You have a green schoolbag with a picture of a cat on it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</a:t>
            </a:r>
            <a:r>
              <a:rPr lang="en-US" altLang="zh-CN">
                <a:cs typeface="Times New Roman" panose="02020603050405020304" pitchFamily="18" charset="0"/>
              </a:rPr>
              <a:t>Amy</a:t>
            </a:r>
            <a:r>
              <a:rPr lang="zh-CN" altLang="zh-CN">
                <a:cs typeface="Times New Roman" panose="02020603050405020304" pitchFamily="18" charset="0"/>
              </a:rPr>
              <a:t>的书包上面有一只小猫的图片，故填</a:t>
            </a:r>
            <a:r>
              <a:rPr lang="en-US" altLang="zh-CN">
                <a:cs typeface="Times New Roman" panose="02020603050405020304" pitchFamily="18" charset="0"/>
              </a:rPr>
              <a:t>a cat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44106" y="4740530"/>
            <a:ext cx="16594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classmate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0854" y="5220983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</a:t>
            </a:r>
            <a:r>
              <a:rPr lang="en-US" altLang="zh-CN">
                <a:cs typeface="Times New Roman" panose="02020603050405020304" pitchFamily="18" charset="0"/>
              </a:rPr>
              <a:t>“I am your classmate, Mike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</a:t>
            </a:r>
            <a:r>
              <a:rPr lang="en-US" altLang="zh-CN">
                <a:cs typeface="Times New Roman" panose="02020603050405020304" pitchFamily="18" charset="0"/>
              </a:rPr>
              <a:t>ABC</a:t>
            </a:r>
            <a:r>
              <a:rPr lang="zh-CN" altLang="zh-CN">
                <a:cs typeface="Times New Roman" panose="02020603050405020304" pitchFamily="18" charset="0"/>
              </a:rPr>
              <a:t>是</a:t>
            </a:r>
            <a:r>
              <a:rPr lang="en-US" altLang="zh-CN">
                <a:cs typeface="Times New Roman" panose="02020603050405020304" pitchFamily="18" charset="0"/>
              </a:rPr>
              <a:t>Amy</a:t>
            </a:r>
            <a:r>
              <a:rPr lang="zh-CN" altLang="zh-CN">
                <a:cs typeface="Times New Roman" panose="02020603050405020304" pitchFamily="18" charset="0"/>
              </a:rPr>
              <a:t>的同班同学，故填</a:t>
            </a:r>
            <a:r>
              <a:rPr lang="en-US" altLang="zh-CN">
                <a:cs typeface="Times New Roman" panose="02020603050405020304" pitchFamily="18" charset="0"/>
              </a:rPr>
              <a:t>classmate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03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403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选出所听句子中包含的单词。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02119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arrive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02119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02119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blind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02119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02119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forty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fifty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fourteen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10756265" cy="796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2887443"/>
            <a:ext cx="114858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We arrive there at half past five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090364"/>
            <a:ext cx="11485847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 dog can help the blind</a:t>
            </a:r>
            <a:r>
              <a:rPr lang="en-US" altLang="zh-CN" sz="105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man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5418014"/>
            <a:ext cx="11485847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There are forty students in her class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23738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7155" y="364700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26622" y="49179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702119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half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hide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hour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702119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702119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matter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minute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museum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445472"/>
            <a:ext cx="11485847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It took us an hour to get to the park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691154"/>
            <a:ext cx="11485847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We visited the museum last weekend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9521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8833" y="32368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70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don’t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some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some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249148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Did you come back at seven yesterday?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778054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did you buy at the supermarket?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4012" y="15175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5800" y="40550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bus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museum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twelve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up at seven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feel hungry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run fast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634284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Where did you go last weekend?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138608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What’s the matter with you?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134" y="8708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7974" y="34375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98352"/>
            <a:ext cx="11485848" cy="194950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didn’t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986480"/>
            <a:ext cx="114858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Are you feeling happy? 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8134" y="22423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643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722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72000" algn="l"/>
                <a:tab pos="71770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72000" algn="l"/>
                <a:tab pos="71770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help your mother yesterday?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72000" algn="l"/>
                <a:tab pos="71770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didn’t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72000" algn="l"/>
                <a:tab pos="71770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do _________the weekend?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shopping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72000" algn="l"/>
                <a:tab pos="71770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1146692"/>
            <a:ext cx="762444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5134" y="27231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7346" y="40305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548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702119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juice do you want?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02119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bottle, please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02119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bottles, please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02119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bottles, please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5386" y="21092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0347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book is this?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_________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run fast?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can’t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can’t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4548" y="20693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4963" y="33516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172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1376</Words>
  <Application>Microsoft Office PowerPoint</Application>
  <PresentationFormat>自定义</PresentationFormat>
  <Paragraphs>128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400</cp:revision>
  <dcterms:created xsi:type="dcterms:W3CDTF">2020-11-06T05:24:00Z</dcterms:created>
  <dcterms:modified xsi:type="dcterms:W3CDTF">2025-06-16T02:42:56Z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